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76" r:id="rId3"/>
    <p:sldId id="268" r:id="rId4"/>
    <p:sldId id="269" r:id="rId5"/>
    <p:sldId id="279" r:id="rId6"/>
    <p:sldId id="277" r:id="rId7"/>
    <p:sldId id="271" r:id="rId8"/>
    <p:sldId id="274" r:id="rId9"/>
    <p:sldId id="275" r:id="rId10"/>
    <p:sldId id="272" r:id="rId11"/>
    <p:sldId id="273" r:id="rId12"/>
    <p:sldId id="266" r:id="rId13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9E7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070FA-6E81-4545-BE44-EBB6A9A40942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5ycMhMM2UFs&amp;feature=related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rontierhe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181600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Expanding West</a:t>
            </a:r>
            <a:endParaRPr lang="en-US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Cities Associated with Westward Expansion</a:t>
            </a:r>
            <a:endParaRPr lang="en-US" sz="3600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b="1" u="sng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Midwest</a:t>
            </a:r>
          </a:p>
          <a:p>
            <a:pPr eaLnBrk="1" hangingPunct="1">
              <a:defRPr/>
            </a:pPr>
            <a:r>
              <a:rPr lang="en-US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Chicago,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St. Louis</a:t>
            </a:r>
          </a:p>
          <a:p>
            <a:pPr eaLnBrk="1" hangingPunct="1">
              <a:defRPr/>
            </a:pPr>
            <a:r>
              <a:rPr lang="en-US" b="1" u="sng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Southwest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San Antonio,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Santa Fe </a:t>
            </a:r>
          </a:p>
          <a:p>
            <a:pPr eaLnBrk="1" hangingPunct="1">
              <a:defRPr/>
            </a:pPr>
            <a:r>
              <a:rPr lang="en-US" b="1" u="sng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Western (Rocky Mountains) 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Denver,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Salt Lake City </a:t>
            </a:r>
          </a:p>
          <a:p>
            <a:pPr eaLnBrk="1" hangingPunct="1">
              <a:defRPr/>
            </a:pPr>
            <a:r>
              <a:rPr lang="en-US" b="1" u="sng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Pacific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Seattle </a:t>
            </a: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752600"/>
            <a:ext cx="186690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6988" y="4495800"/>
            <a:ext cx="2522537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908175"/>
          </a:xfrm>
        </p:spPr>
        <p:txBody>
          <a:bodyPr>
            <a:normAutofit/>
          </a:bodyPr>
          <a:lstStyle/>
          <a:p>
            <a:r>
              <a:rPr lang="en-US" sz="1200" dirty="0" smtClean="0">
                <a:latin typeface="Comic Sans MS" pitchFamily="66" charset="0"/>
              </a:rPr>
              <a:t>Images Courtesy of </a:t>
            </a:r>
            <a:br>
              <a:rPr lang="en-US" sz="1200" dirty="0" smtClean="0">
                <a:latin typeface="Comic Sans MS" pitchFamily="66" charset="0"/>
              </a:rPr>
            </a:br>
            <a:r>
              <a:rPr lang="en-US" sz="1200" dirty="0" smtClean="0">
                <a:latin typeface="Comic Sans MS" pitchFamily="66" charset="0"/>
              </a:rPr>
              <a:t>AOL Images</a:t>
            </a:r>
            <a:br>
              <a:rPr lang="en-US" sz="1200" dirty="0" smtClean="0">
                <a:latin typeface="Comic Sans MS" pitchFamily="66" charset="0"/>
              </a:rPr>
            </a:br>
            <a:r>
              <a:rPr lang="en-US" sz="1200" dirty="0" smtClean="0">
                <a:latin typeface="Comic Sans MS" pitchFamily="66" charset="0"/>
              </a:rPr>
              <a:t>Google Images</a:t>
            </a:r>
            <a:br>
              <a:rPr lang="en-US" sz="1200" dirty="0" smtClean="0">
                <a:latin typeface="Comic Sans MS" pitchFamily="66" charset="0"/>
              </a:rPr>
            </a:br>
            <a:r>
              <a:rPr lang="en-US" sz="1200" dirty="0">
                <a:latin typeface="Comic Sans MS" pitchFamily="66" charset="0"/>
              </a:rPr>
              <a:t/>
            </a:r>
            <a:br>
              <a:rPr lang="en-US" sz="1200" dirty="0">
                <a:latin typeface="Comic Sans MS" pitchFamily="66" charset="0"/>
              </a:rPr>
            </a:br>
            <a:r>
              <a:rPr lang="en-US" sz="1200" dirty="0" smtClean="0">
                <a:latin typeface="Comic Sans MS" pitchFamily="66" charset="0"/>
              </a:rPr>
              <a:t>Audio Courtesy of</a:t>
            </a:r>
            <a:br>
              <a:rPr lang="en-US" sz="1200" dirty="0" smtClean="0">
                <a:latin typeface="Comic Sans MS" pitchFamily="66" charset="0"/>
              </a:rPr>
            </a:br>
            <a:r>
              <a:rPr lang="en-US" sz="1200" dirty="0" smtClean="0">
                <a:latin typeface="Comic Sans MS" pitchFamily="66" charset="0"/>
              </a:rPr>
              <a:t>Unitedstreaming.com</a:t>
            </a:r>
            <a:br>
              <a:rPr lang="en-US" sz="1200" dirty="0" smtClean="0">
                <a:latin typeface="Comic Sans MS" pitchFamily="66" charset="0"/>
              </a:rPr>
            </a:br>
            <a:r>
              <a:rPr lang="en-US" sz="1200" dirty="0">
                <a:latin typeface="Comic Sans MS" pitchFamily="66" charset="0"/>
              </a:rPr>
              <a:t/>
            </a:r>
            <a:br>
              <a:rPr lang="en-US" sz="1200" dirty="0">
                <a:latin typeface="Comic Sans MS" pitchFamily="66" charset="0"/>
              </a:rPr>
            </a:br>
            <a:r>
              <a:rPr lang="en-US" sz="1200" dirty="0" smtClean="0">
                <a:latin typeface="Comic Sans MS" pitchFamily="66" charset="0"/>
              </a:rPr>
              <a:t>Information Courtesy of </a:t>
            </a:r>
            <a:br>
              <a:rPr lang="en-US" sz="1200" dirty="0" smtClean="0">
                <a:latin typeface="Comic Sans MS" pitchFamily="66" charset="0"/>
              </a:rPr>
            </a:br>
            <a:r>
              <a:rPr lang="en-US" sz="1200" dirty="0" smtClean="0">
                <a:latin typeface="Comic Sans MS" pitchFamily="66" charset="0"/>
              </a:rPr>
              <a:t>Pulling it all together; schoolnet; curriculum pacing guide</a:t>
            </a:r>
            <a:endParaRPr lang="en-US" sz="1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Westward expansion map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lum bright="40000" contrast="-58000"/>
          </a:blip>
          <a:srcRect/>
          <a:stretch>
            <a:fillRect/>
          </a:stretch>
        </p:blipFill>
        <p:spPr>
          <a:xfrm>
            <a:off x="0" y="914400"/>
            <a:ext cx="9144000" cy="5943600"/>
          </a:xfrm>
          <a:noFill/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Why did Westward Expansion occur?</a:t>
            </a:r>
          </a:p>
        </p:txBody>
      </p:sp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0" y="1295400"/>
            <a:ext cx="9144000" cy="5669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2400" b="1" dirty="0" smtClean="0"/>
              <a:t>Opportunities </a:t>
            </a:r>
            <a:r>
              <a:rPr lang="en-US" sz="2400" b="1" dirty="0"/>
              <a:t>for </a:t>
            </a:r>
            <a:r>
              <a:rPr lang="en-US" sz="2400" b="1" dirty="0">
                <a:solidFill>
                  <a:srgbClr val="FF0000"/>
                </a:solidFill>
              </a:rPr>
              <a:t>land ownership </a:t>
            </a:r>
            <a:r>
              <a:rPr lang="en-US" sz="2400" b="1" dirty="0"/>
              <a:t>(Homestead Act)</a:t>
            </a:r>
          </a:p>
          <a:p>
            <a:pPr>
              <a:spcBef>
                <a:spcPct val="20000"/>
              </a:spcBef>
            </a:pPr>
            <a:endParaRPr lang="en-US" sz="2400" b="1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400" b="1" dirty="0"/>
              <a:t>Technological advances, including the </a:t>
            </a:r>
          </a:p>
          <a:p>
            <a:pPr>
              <a:spcBef>
                <a:spcPct val="20000"/>
              </a:spcBef>
            </a:pPr>
            <a:r>
              <a:rPr lang="en-US" sz="2400" b="1" dirty="0"/>
              <a:t>Transcontinental Railroad</a:t>
            </a:r>
          </a:p>
          <a:p>
            <a:pPr>
              <a:spcBef>
                <a:spcPct val="20000"/>
              </a:spcBef>
              <a:buFontTx/>
              <a:buChar char="•"/>
            </a:pPr>
            <a:endParaRPr lang="en-US" sz="2400" b="1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400" b="1" dirty="0"/>
              <a:t>Possibility of wealth created by the </a:t>
            </a:r>
            <a:r>
              <a:rPr lang="en-US" sz="2400" b="1" dirty="0">
                <a:solidFill>
                  <a:srgbClr val="FF0000"/>
                </a:solidFill>
              </a:rPr>
              <a:t>discovery </a:t>
            </a:r>
          </a:p>
          <a:p>
            <a:pPr>
              <a:spcBef>
                <a:spcPct val="20000"/>
              </a:spcBef>
            </a:pPr>
            <a:r>
              <a:rPr lang="en-US" sz="2400" b="1" dirty="0">
                <a:solidFill>
                  <a:srgbClr val="FF0000"/>
                </a:solidFill>
              </a:rPr>
              <a:t>of gold and silver</a:t>
            </a:r>
          </a:p>
          <a:p>
            <a:pPr>
              <a:spcBef>
                <a:spcPct val="20000"/>
              </a:spcBef>
            </a:pPr>
            <a:endParaRPr lang="en-US" sz="2400" b="1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400" b="1" dirty="0"/>
              <a:t>A new beginning for </a:t>
            </a:r>
            <a:r>
              <a:rPr lang="en-US" sz="2400" b="1" dirty="0">
                <a:solidFill>
                  <a:srgbClr val="FF0000"/>
                </a:solidFill>
              </a:rPr>
              <a:t>former slaves</a:t>
            </a:r>
          </a:p>
          <a:p>
            <a:pPr>
              <a:spcBef>
                <a:spcPct val="20000"/>
              </a:spcBef>
              <a:buFontTx/>
              <a:buChar char="•"/>
            </a:pPr>
            <a:endParaRPr lang="en-US" sz="2400" b="1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400" b="1" dirty="0"/>
              <a:t>Adventure</a:t>
            </a:r>
          </a:p>
          <a:p>
            <a:pPr>
              <a:spcBef>
                <a:spcPct val="20000"/>
              </a:spcBef>
            </a:pPr>
            <a:endParaRPr lang="en-US" sz="2400" b="1" dirty="0"/>
          </a:p>
          <a:p>
            <a:pPr>
              <a:spcBef>
                <a:spcPct val="20000"/>
              </a:spcBef>
              <a:buFontTx/>
              <a:buChar char="•"/>
            </a:pP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304800"/>
            <a:ext cx="7391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How did people’s perceptions and use 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of the Great Plains change after the Civil War?</a:t>
            </a:r>
            <a:r>
              <a:rPr lang="en-US" sz="4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600200"/>
            <a:ext cx="7772400" cy="5257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1850-1890 - Before 1860, those who crossed the Mississippi generally traveled all the way to the west coast. Few settled in the Great Plains.</a:t>
            </a:r>
          </a:p>
          <a:p>
            <a:pPr lvl="2" eaLnBrk="1" hangingPunct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Bitter cold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winters</a:t>
            </a:r>
          </a:p>
          <a:p>
            <a:pPr lvl="2" eaLnBrk="1" hangingPunct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Low rainfall: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drought and dust storms</a:t>
            </a:r>
          </a:p>
          <a:p>
            <a:pPr lvl="2" eaLnBrk="1" hangingPunct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Fierce winds: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eroded soil</a:t>
            </a:r>
          </a:p>
          <a:p>
            <a:pPr lvl="2" eaLnBrk="1" hangingPunct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Treeless wasteland</a:t>
            </a:r>
          </a:p>
          <a:p>
            <a:pPr lvl="2" eaLnBrk="1" hangingPunct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Great American Desert</a:t>
            </a:r>
          </a:p>
          <a:p>
            <a:pPr lvl="2" eaLnBrk="1" hangingPunct="1">
              <a:buFontTx/>
              <a:buNone/>
            </a:pPr>
            <a:endParaRPr lang="en-US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4100" name="Picture 9" descr="350px-American_Bison_Great_Plains_U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5029200"/>
            <a:ext cx="2286000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11" descr="EugeneMcCaul_WeatherWinner_l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1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Free 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Land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Encouraged by the </a:t>
            </a:r>
            <a:r>
              <a:rPr lang="en-US" sz="2800" u="sng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Homestead Act of 1862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lvl="2"/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Gave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free public land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 the western territories to settlers who would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live on and farm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land.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2"/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African Americans and Southerners moved west to seek new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opportunities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after the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war.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2"/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farmers and immigrants flocked to the Great Plains during the decades after the Civil War</a:t>
            </a:r>
          </a:p>
          <a:p>
            <a:pPr lvl="2"/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People began to see the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Great Plains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not as a "treeless wasteland" but as a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vast area to be settled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  <a:endParaRPr 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2"/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READ THE HOMESTEAD ACT</a:t>
            </a:r>
            <a:endParaRPr lang="en-US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Picture 4" descr="homestead-certific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96717">
            <a:off x="6486076" y="327830"/>
            <a:ext cx="2133600" cy="117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65503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332038"/>
            <a:ext cx="8229600" cy="4525962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dirty="0">
                <a:solidFill>
                  <a:schemeClr val="accent2"/>
                </a:solidFill>
                <a:hlinkClick r:id="rId2"/>
              </a:rPr>
              <a:t>http://www.youtube.com/watch?v=5ycMhMM2UFs&amp;feature=related</a:t>
            </a:r>
            <a:r>
              <a:rPr lang="en-US" dirty="0">
                <a:solidFill>
                  <a:schemeClr val="accent2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New Technology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371600"/>
            <a:ext cx="72390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Opened new lands in the West for settlement and made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farming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prosperous</a:t>
            </a:r>
          </a:p>
          <a:p>
            <a:pPr lvl="1" eaLnBrk="1" hangingPunct="1">
              <a:buFontTx/>
              <a:buNone/>
            </a:pPr>
            <a:endParaRPr lang="en-US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1" eaLnBrk="1" hangingPunct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Great Plains region was becoming a region of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farms, ranches, and towns</a:t>
            </a:r>
          </a:p>
          <a:p>
            <a:pPr eaLnBrk="1" hangingPunct="1"/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6148" name="Picture 4" descr="1869_union_pacific_railroad_pos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87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6" descr="AC955505-CFB1-4C6A-F24DC623996BFEA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2288" y="5307013"/>
            <a:ext cx="2271712" cy="1550987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New Technology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600200"/>
            <a:ext cx="76200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Railroads: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1860-1890 RR grew fast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Transcontinental Railroad (1869)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Linked the </a:t>
            </a:r>
            <a:r>
              <a:rPr lang="en-U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Atlantic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and </a:t>
            </a:r>
            <a:r>
              <a:rPr lang="en-U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Pacific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Coast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Encouraging </a:t>
            </a:r>
            <a:r>
              <a:rPr lang="en-U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industrial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and economic growth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Beef Cattle Raising: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Cattle Ranching appeared throughout the Great Plains: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Texas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Demand for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beef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was high; ranchers would “drive” their cattle north to the railroad lines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Barbed Wire: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Allowed farmers to keep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cattle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from their crops</a:t>
            </a:r>
          </a:p>
          <a:p>
            <a:pPr lvl="2" eaLnBrk="1" hangingPunct="1">
              <a:lnSpc>
                <a:spcPct val="80000"/>
              </a:lnSpc>
            </a:pPr>
            <a:endParaRPr lang="en-US" sz="20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0244" name="Picture 5" descr="cowboyssmalle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914400"/>
            <a:ext cx="1905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 descr="barb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335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New Technology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Wheat Farming: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Farmers adopted an improved form of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Russian wheat </a:t>
            </a: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which required less water and grew well in dryer soil of the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Great Plains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endParaRPr lang="en-US" sz="18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Steel Plow/Dry Farming: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With improved steel plows, farmers could break up the tough soil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endParaRPr lang="en-US" sz="18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Sod Houses/Windmills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Lacking trees and other materials, settlers on the Great Plains built their homes from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sod</a:t>
            </a: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; a sort of packed dirt held together by roots and cut into squares.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New models of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windmills</a:t>
            </a: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were used throughout the Great Plains to pump water from the ground and to provide power.</a:t>
            </a:r>
          </a:p>
        </p:txBody>
      </p:sp>
      <p:pic>
        <p:nvPicPr>
          <p:cNvPr id="11268" name="Picture 5" descr="WheatMonte1912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912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Regions Associated with </a:t>
            </a:r>
            <a:br>
              <a:rPr lang="en-US" sz="4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4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Westward Expansion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Southeast</a:t>
            </a:r>
          </a:p>
          <a:p>
            <a:pPr eaLnBrk="1" hangingPunct="1">
              <a:defRPr/>
            </a:pP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Maryland, Delaware, West Virginia, Virginia, Kentucky, Tennessee, North Carolina, South Carolina, Georgia, Florida, Alabama, Mississippi, Louisiana, Arkansas  </a:t>
            </a:r>
          </a:p>
          <a:p>
            <a:pPr eaLnBrk="1" hangingPunct="1">
              <a:buFontTx/>
              <a:buNone/>
              <a:defRPr/>
            </a:pPr>
            <a:endParaRPr lang="en-US" sz="18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defRPr/>
            </a:pP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Midwest</a:t>
            </a:r>
          </a:p>
          <a:p>
            <a:pPr eaLnBrk="1" hangingPunct="1">
              <a:defRPr/>
            </a:pP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Ohio, Indiana, Illinois, Michigan, Wisconsin, Minnesota, Iowa, Missouri, Kansas, Nebraska, South Dakota, North Dakota </a:t>
            </a:r>
          </a:p>
          <a:p>
            <a:pPr eaLnBrk="1" hangingPunct="1">
              <a:buFontTx/>
              <a:buNone/>
              <a:defRPr/>
            </a:pPr>
            <a:endParaRPr lang="en-US" sz="18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defRPr/>
            </a:pP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Southwest</a:t>
            </a:r>
          </a:p>
          <a:p>
            <a:pPr eaLnBrk="1" hangingPunct="1">
              <a:defRPr/>
            </a:pP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Texas, Oklahoma, New Mexico, Arizona </a:t>
            </a:r>
          </a:p>
          <a:p>
            <a:pPr eaLnBrk="1" hangingPunct="1">
              <a:buFontTx/>
              <a:buNone/>
              <a:defRPr/>
            </a:pPr>
            <a:endParaRPr lang="en-US" sz="1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defRPr/>
            </a:pP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Rocky Mountains</a:t>
            </a:r>
          </a:p>
          <a:p>
            <a:pPr eaLnBrk="1" hangingPunct="1">
              <a:defRPr/>
            </a:pP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Colorado, Utah, Nevada, Montana, Wyoming, Idaho 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1.42885.0"/>
</version>
</file>

<file path=customXml/itemProps1.xml><?xml version="1.0" encoding="utf-8"?>
<ds:datastoreItem xmlns:ds="http://schemas.openxmlformats.org/officeDocument/2006/customXml" ds:itemID="{A5D50583-70C5-427E-9B50-313B11E717A5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450</Words>
  <Application>Microsoft Office PowerPoint</Application>
  <PresentationFormat>On-screen Show (4:3)</PresentationFormat>
  <Paragraphs>75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Britannic Bold</vt:lpstr>
      <vt:lpstr>Calibri</vt:lpstr>
      <vt:lpstr>Comic Sans MS</vt:lpstr>
      <vt:lpstr>Office Theme</vt:lpstr>
      <vt:lpstr>Expanding West</vt:lpstr>
      <vt:lpstr>Why did Westward Expansion occur?</vt:lpstr>
      <vt:lpstr>How did people’s perceptions and use of the Great Plains change after the Civil War? </vt:lpstr>
      <vt:lpstr>Free Land  </vt:lpstr>
      <vt:lpstr>PowerPoint Presentation</vt:lpstr>
      <vt:lpstr>New Technology</vt:lpstr>
      <vt:lpstr>New Technology</vt:lpstr>
      <vt:lpstr>New Technology</vt:lpstr>
      <vt:lpstr>Regions Associated with  Westward Expansion </vt:lpstr>
      <vt:lpstr>Cities Associated with Westward Expansion</vt:lpstr>
      <vt:lpstr>Images Courtesy of  AOL Images Google Images  Audio Courtesy of Unitedstreaming.com  Information Courtesy of  Pulling it all together; schoolnet; curriculum pacing guide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Conflicts</dc:title>
  <dc:creator>Owner</dc:creator>
  <cp:lastModifiedBy>Vickie J. Dean</cp:lastModifiedBy>
  <cp:revision>37</cp:revision>
  <dcterms:created xsi:type="dcterms:W3CDTF">2009-08-30T00:48:55Z</dcterms:created>
  <dcterms:modified xsi:type="dcterms:W3CDTF">2014-09-25T16:57:52Z</dcterms:modified>
</cp:coreProperties>
</file>